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1" r:id="rId10"/>
    <p:sldId id="266" r:id="rId11"/>
    <p:sldId id="267" r:id="rId12"/>
    <p:sldId id="268" r:id="rId13"/>
    <p:sldId id="270" r:id="rId14"/>
    <p:sldId id="272" r:id="rId15"/>
    <p:sldId id="271" r:id="rId16"/>
    <p:sldId id="269" r:id="rId17"/>
    <p:sldId id="274" r:id="rId18"/>
    <p:sldId id="273" r:id="rId1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96CAC43-5A7E-4BD1-8501-5E82A9673046}" type="datetimeFigureOut">
              <a:rPr lang="en-US" smtClean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E1290EF-7535-4585-A94C-07868617B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8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miller@bw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Twenty-Minute Mentor series</a:t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000" b="1" dirty="0" smtClean="0"/>
              <a:t>engaging students Through asynchronous learning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Julie Miller</a:t>
            </a:r>
          </a:p>
          <a:p>
            <a:pPr algn="ctr"/>
            <a:r>
              <a:rPr lang="en-US" sz="2400" dirty="0" smtClean="0"/>
              <a:t>Associate Professor, Communication Arts &amp; Sciences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77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of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intros (faculty and students)</a:t>
            </a:r>
          </a:p>
          <a:p>
            <a:r>
              <a:rPr lang="en-US" dirty="0" smtClean="0"/>
              <a:t>Welcome to class emails</a:t>
            </a:r>
          </a:p>
          <a:p>
            <a:r>
              <a:rPr lang="en-US" dirty="0" smtClean="0"/>
              <a:t>Video introduction of syllabus</a:t>
            </a:r>
          </a:p>
          <a:p>
            <a:r>
              <a:rPr lang="en-US" dirty="0"/>
              <a:t>Set attendance expectations in </a:t>
            </a:r>
            <a:r>
              <a:rPr lang="en-US" dirty="0" smtClean="0"/>
              <a:t>syllabus</a:t>
            </a:r>
          </a:p>
          <a:p>
            <a:r>
              <a:rPr lang="en-US" dirty="0" smtClean="0"/>
              <a:t>Online quiz to verify understanding of syllabus</a:t>
            </a:r>
          </a:p>
          <a:p>
            <a:r>
              <a:rPr lang="en-US" dirty="0" smtClean="0"/>
              <a:t>Weekly reminders of work and deadlines</a:t>
            </a:r>
          </a:p>
          <a:p>
            <a:r>
              <a:rPr lang="en-US" dirty="0" smtClean="0"/>
              <a:t>Mid-semester emails</a:t>
            </a:r>
          </a:p>
          <a:p>
            <a:r>
              <a:rPr lang="en-US" dirty="0" smtClean="0"/>
              <a:t>Repeated reminders to meet to discuss class, etc.  Calendly</a:t>
            </a:r>
          </a:p>
          <a:p>
            <a:r>
              <a:rPr lang="en-US" dirty="0" smtClean="0"/>
              <a:t>Always use their names!</a:t>
            </a:r>
          </a:p>
        </p:txBody>
      </p:sp>
    </p:spTree>
    <p:extLst>
      <p:ext uri="{BB962C8B-B14F-4D97-AF65-F5344CB8AC3E}">
        <p14:creationId xmlns:p14="http://schemas.microsoft.com/office/powerpoint/2010/main" val="48363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Respond! Respond! Respond!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what you ask students to do, get ready to respond to their emails and work in a timely manner.</a:t>
            </a:r>
          </a:p>
          <a:p>
            <a:r>
              <a:rPr lang="en-US" dirty="0" smtClean="0"/>
              <a:t>Set expectations for response times in the syllabus (one day, two days…)</a:t>
            </a:r>
          </a:p>
          <a:p>
            <a:r>
              <a:rPr lang="en-US" dirty="0" smtClean="0"/>
              <a:t>Some assignments might require you checking and responding to posts multiple times a day.  </a:t>
            </a:r>
          </a:p>
          <a:p>
            <a:r>
              <a:rPr lang="en-US" dirty="0" smtClean="0"/>
              <a:t>Be realistic!  If you don’t take the time to comment on their work, it’s harder to establish a sense of community.</a:t>
            </a:r>
          </a:p>
          <a:p>
            <a:r>
              <a:rPr lang="en-US" dirty="0" smtClean="0"/>
              <a:t>Read posts thoroughly</a:t>
            </a:r>
          </a:p>
          <a:p>
            <a:r>
              <a:rPr lang="en-US" dirty="0" smtClean="0"/>
              <a:t>Include expectations for respectful conversations in the syllabus.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stars for 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set the tone for the 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positive!</a:t>
            </a:r>
          </a:p>
          <a:p>
            <a:r>
              <a:rPr lang="en-US" dirty="0" smtClean="0"/>
              <a:t>Give praise!</a:t>
            </a:r>
          </a:p>
          <a:p>
            <a:r>
              <a:rPr lang="en-US" dirty="0" smtClean="0"/>
              <a:t>Send emails thanking students for excellent work</a:t>
            </a:r>
          </a:p>
          <a:p>
            <a:r>
              <a:rPr lang="en-US" dirty="0" smtClean="0"/>
              <a:t>Make people want to be part of this class and your team</a:t>
            </a:r>
            <a:endParaRPr lang="en-US" dirty="0"/>
          </a:p>
          <a:p>
            <a:r>
              <a:rPr lang="en-US" dirty="0" smtClean="0"/>
              <a:t>Again, this can take a considerable amount of time!  Be ready!</a:t>
            </a:r>
            <a:endParaRPr lang="en-US" dirty="0"/>
          </a:p>
          <a:p>
            <a:r>
              <a:rPr lang="en-US" dirty="0" smtClean="0"/>
              <a:t>Remember to make it easy for students to be engaged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6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Ideas!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back to your learning objectives.  They should help you develop your weekly activities. (Backward course design)</a:t>
            </a:r>
          </a:p>
          <a:p>
            <a:r>
              <a:rPr lang="en-US" dirty="0" smtClean="0"/>
              <a:t>Weekly PowerPoint lectures with voice overs</a:t>
            </a:r>
          </a:p>
          <a:p>
            <a:r>
              <a:rPr lang="en-US" dirty="0" smtClean="0"/>
              <a:t>Tell stories with your lectures to illustrate key points</a:t>
            </a:r>
          </a:p>
          <a:p>
            <a:r>
              <a:rPr lang="en-US" dirty="0" smtClean="0"/>
              <a:t>Weekly content builds on prior learning to complete weekly discussions, quizzes and projects</a:t>
            </a:r>
          </a:p>
          <a:p>
            <a:r>
              <a:rPr lang="en-US" dirty="0" smtClean="0"/>
              <a:t>Discussion posts with peer responses (credit and extra credit)</a:t>
            </a:r>
          </a:p>
          <a:p>
            <a:r>
              <a:rPr lang="en-US" dirty="0" smtClean="0"/>
              <a:t>Weekly videos (no more than 10-15 minutes)</a:t>
            </a:r>
          </a:p>
          <a:p>
            <a:r>
              <a:rPr lang="en-US" dirty="0" smtClean="0"/>
              <a:t>Student surveys throughout class to determine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0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Journals</a:t>
            </a:r>
          </a:p>
          <a:p>
            <a:r>
              <a:rPr lang="en-US" dirty="0"/>
              <a:t>Wikis</a:t>
            </a:r>
          </a:p>
          <a:p>
            <a:r>
              <a:rPr lang="en-US" dirty="0"/>
              <a:t>Meet rooms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5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Ready!  Set!  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Agree/disagree posts based on lecture or current event (be professional)</a:t>
            </a:r>
          </a:p>
          <a:p>
            <a:r>
              <a:rPr lang="en-US" dirty="0" smtClean="0"/>
              <a:t>“And another thing” posts based on case studies</a:t>
            </a:r>
          </a:p>
          <a:p>
            <a:r>
              <a:rPr lang="en-US" dirty="0" smtClean="0"/>
              <a:t>Scavenger hunts based on current events</a:t>
            </a:r>
          </a:p>
          <a:p>
            <a:r>
              <a:rPr lang="en-US" dirty="0" smtClean="0"/>
              <a:t>Cialdini’s Principles of Persuasion video posts</a:t>
            </a:r>
          </a:p>
          <a:p>
            <a:r>
              <a:rPr lang="en-US" dirty="0" smtClean="0"/>
              <a:t>“Persuade Me” activity</a:t>
            </a:r>
          </a:p>
          <a:p>
            <a:r>
              <a:rPr lang="en-US" dirty="0" smtClean="0"/>
              <a:t>“Real Life”  - use this at my job or internship activity (a shelf to put it on)</a:t>
            </a:r>
          </a:p>
          <a:p>
            <a:r>
              <a:rPr lang="en-US" dirty="0" smtClean="0"/>
              <a:t>“Two Truths and a Lie”</a:t>
            </a:r>
          </a:p>
          <a:p>
            <a:r>
              <a:rPr lang="en-US" dirty="0" smtClean="0"/>
              <a:t>Early submission points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 above can be done for credit or extra credit.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0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students will look forward to online learning</a:t>
            </a:r>
          </a:p>
          <a:p>
            <a:r>
              <a:rPr lang="en-US" dirty="0" smtClean="0"/>
              <a:t>Time management challenges</a:t>
            </a:r>
          </a:p>
          <a:p>
            <a:r>
              <a:rPr lang="en-US" dirty="0" smtClean="0"/>
              <a:t>Contacting students who disappear</a:t>
            </a:r>
          </a:p>
          <a:p>
            <a:r>
              <a:rPr lang="en-US" dirty="0" smtClean="0"/>
              <a:t>Completing online grading in a meaningful and timely manner</a:t>
            </a:r>
          </a:p>
          <a:p>
            <a:r>
              <a:rPr lang="en-US" dirty="0" smtClean="0"/>
              <a:t>Sticking with established deadlines and expectations</a:t>
            </a:r>
          </a:p>
          <a:p>
            <a:r>
              <a:rPr lang="en-US" dirty="0" smtClean="0"/>
              <a:t>Giving and getting feedback remains important</a:t>
            </a:r>
          </a:p>
          <a:p>
            <a:r>
              <a:rPr lang="en-US" dirty="0" smtClean="0"/>
              <a:t>Time and energy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4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</a:p>
          <a:p>
            <a:pPr marL="0" indent="0" algn="ctr">
              <a:buNone/>
            </a:pPr>
            <a:r>
              <a:rPr lang="en-US" sz="5400" dirty="0" smtClean="0"/>
              <a:t>Thoughts?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17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Julie Miller</a:t>
            </a:r>
          </a:p>
          <a:p>
            <a:pPr marL="0" indent="0" algn="ctr">
              <a:buNone/>
            </a:pPr>
            <a:r>
              <a:rPr lang="en-US" b="1" dirty="0" smtClean="0"/>
              <a:t>Associate Professor</a:t>
            </a:r>
          </a:p>
          <a:p>
            <a:pPr marL="0" indent="0" algn="ctr">
              <a:buNone/>
            </a:pPr>
            <a:r>
              <a:rPr lang="en-US" b="1" dirty="0" smtClean="0"/>
              <a:t>Communication Arts and Sciences</a:t>
            </a:r>
          </a:p>
          <a:p>
            <a:pPr marL="0" indent="0" algn="ctr">
              <a:buNone/>
            </a:pPr>
            <a:r>
              <a:rPr lang="en-US" b="1" dirty="0" smtClean="0"/>
              <a:t>Kleist 220</a:t>
            </a: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j</a:t>
            </a:r>
            <a:r>
              <a:rPr lang="en-US" b="1" dirty="0" smtClean="0">
                <a:hlinkClick r:id="rId2"/>
              </a:rPr>
              <a:t>amiller@bw.edu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440-826-2453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twenty-minute mentor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 </a:t>
            </a:r>
          </a:p>
          <a:p>
            <a:pPr marL="0" indent="0" algn="ctr" fontAlgn="base">
              <a:buNone/>
            </a:pPr>
            <a:r>
              <a:rPr lang="en-US" sz="2800" dirty="0"/>
              <a:t>Students don't have to be together in a physical or virtual classroom to be engaged.  This session will provide you with some quick tips on ways to engage students on their own time through asynchronous learning.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8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experiences with </a:t>
            </a:r>
            <a:br>
              <a:rPr lang="en-US" dirty="0" smtClean="0"/>
            </a:br>
            <a:r>
              <a:rPr lang="en-US" dirty="0" smtClean="0"/>
              <a:t>online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hybrid and asynchronous classes since 2012</a:t>
            </a:r>
          </a:p>
          <a:p>
            <a:r>
              <a:rPr lang="en-US" dirty="0" smtClean="0"/>
              <a:t>Several classes in the PR curriculum are taught as hybrid or completely online</a:t>
            </a:r>
          </a:p>
          <a:p>
            <a:r>
              <a:rPr lang="en-US" dirty="0" smtClean="0"/>
              <a:t>Hybrid class is a 200-level class and it is designed to prepare students for online learning later in the curriculum, as well as their internships and careers</a:t>
            </a:r>
          </a:p>
        </p:txBody>
      </p:sp>
    </p:spTree>
    <p:extLst>
      <p:ext uri="{BB962C8B-B14F-4D97-AF65-F5344CB8AC3E}">
        <p14:creationId xmlns:p14="http://schemas.microsoft.com/office/powerpoint/2010/main" val="41887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</a:p>
          <a:p>
            <a:r>
              <a:rPr lang="en-US" dirty="0" smtClean="0"/>
              <a:t>Think about how you want to organize your content</a:t>
            </a:r>
          </a:p>
          <a:p>
            <a:r>
              <a:rPr lang="en-US" dirty="0" smtClean="0"/>
              <a:t>Work with Instructional Design to develop a Bb class site that is easy to navigate, visually appealing and incorporates plagiarism software</a:t>
            </a:r>
          </a:p>
          <a:p>
            <a:r>
              <a:rPr lang="en-US" dirty="0" smtClean="0"/>
              <a:t>Teaching an asynchronous class requires a substantial time commitment.</a:t>
            </a:r>
          </a:p>
          <a:p>
            <a:r>
              <a:rPr lang="en-US" dirty="0" smtClean="0"/>
              <a:t>Don’t plan to “set it and forget it”.</a:t>
            </a:r>
          </a:p>
          <a:p>
            <a:r>
              <a:rPr lang="en-US" dirty="0" smtClean="0"/>
              <a:t>If you aren’t engaged, it will be hard for students to be engaged.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0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Marco…polo!!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get organized!  Can’t stress this enough!</a:t>
            </a:r>
          </a:p>
          <a:p>
            <a:r>
              <a:rPr lang="en-US" dirty="0" smtClean="0"/>
              <a:t>Set expectations for students and stick with them!</a:t>
            </a:r>
          </a:p>
          <a:p>
            <a:r>
              <a:rPr lang="en-US" dirty="0" smtClean="0"/>
              <a:t>Design a syllabus that makes it easy for students to know what to do and where to go on the class site</a:t>
            </a:r>
          </a:p>
          <a:p>
            <a:r>
              <a:rPr lang="en-US" dirty="0" smtClean="0"/>
              <a:t>If it’s hard to do, or locate, you’ve lost them.</a:t>
            </a:r>
          </a:p>
          <a:p>
            <a:r>
              <a:rPr lang="en-US" dirty="0"/>
              <a:t>S</a:t>
            </a:r>
            <a:r>
              <a:rPr lang="en-US" dirty="0" smtClean="0"/>
              <a:t>tart each semester with entire class ready to run.  This allows students a chance to get familiar with the class layout and focus on learning.</a:t>
            </a:r>
          </a:p>
          <a:p>
            <a:r>
              <a:rPr lang="en-US" dirty="0" smtClean="0"/>
              <a:t>Be intentional and overcommunicate!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650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syllabus should be the foundation for your class site.</a:t>
            </a:r>
          </a:p>
          <a:p>
            <a:r>
              <a:rPr lang="en-US" dirty="0" smtClean="0"/>
              <a:t>Use it to build each week’s activities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3065172"/>
            <a:ext cx="9491730" cy="3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Week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86" y="2193925"/>
            <a:ext cx="7157827" cy="4024313"/>
          </a:xfrm>
        </p:spPr>
      </p:pic>
    </p:spTree>
    <p:extLst>
      <p:ext uri="{BB962C8B-B14F-4D97-AF65-F5344CB8AC3E}">
        <p14:creationId xmlns:p14="http://schemas.microsoft.com/office/powerpoint/2010/main" val="10850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plan?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developing each week’s learning objectives and activities, start with the outcome in mind.  </a:t>
            </a:r>
          </a:p>
          <a:p>
            <a:r>
              <a:rPr lang="en-US" dirty="0"/>
              <a:t>What do you want students to be able to do at the end of the week or module?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Bloom's Taxonomy | Center for Teaching | Vanderbilt Univers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5" y="2318197"/>
            <a:ext cx="5334000" cy="33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5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“Start Here” page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2671957"/>
            <a:ext cx="8407580" cy="40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12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204</TotalTime>
  <Words>766</Words>
  <Application>Microsoft Macintosh PowerPoint</Application>
  <PresentationFormat>Custom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Vapor Trail</vt:lpstr>
      <vt:lpstr>       Twenty-Minute Mentor series  engaging students Through asynchronous learning </vt:lpstr>
      <vt:lpstr>Today’s twenty-minute mentor</vt:lpstr>
      <vt:lpstr>My experiences with  online teaching</vt:lpstr>
      <vt:lpstr>Getting started</vt:lpstr>
      <vt:lpstr>Marco…polo!!</vt:lpstr>
      <vt:lpstr>The syllabus</vt:lpstr>
      <vt:lpstr>Sample Week Layout</vt:lpstr>
      <vt:lpstr>What’s the plan?</vt:lpstr>
      <vt:lpstr>Where do I begin?</vt:lpstr>
      <vt:lpstr>Sense of community</vt:lpstr>
      <vt:lpstr>Respond! Respond! Respond!</vt:lpstr>
      <vt:lpstr>Gold stars for all!</vt:lpstr>
      <vt:lpstr>Getting started Ideas!</vt:lpstr>
      <vt:lpstr>Blackboard tools</vt:lpstr>
      <vt:lpstr>Ready!  Set!  Go!</vt:lpstr>
      <vt:lpstr>Pros and cons </vt:lpstr>
      <vt:lpstr>feedback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engaging students Through asynchronous learning </dc:title>
  <dc:creator>Julie Miller</dc:creator>
  <cp:lastModifiedBy>Home</cp:lastModifiedBy>
  <cp:revision>34</cp:revision>
  <cp:lastPrinted>2020-06-28T17:59:33Z</cp:lastPrinted>
  <dcterms:created xsi:type="dcterms:W3CDTF">2020-06-24T17:29:12Z</dcterms:created>
  <dcterms:modified xsi:type="dcterms:W3CDTF">2020-07-01T23:00:37Z</dcterms:modified>
</cp:coreProperties>
</file>